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8"/>
  </p:notesMasterIdLst>
  <p:sldIdLst>
    <p:sldId id="256" r:id="rId3"/>
    <p:sldId id="257" r:id="rId4"/>
    <p:sldId id="258" r:id="rId5"/>
    <p:sldId id="259" r:id="rId6"/>
    <p:sldId id="260" r:id="rId7"/>
  </p:sldIdLst>
  <p:sldSz cx="9144000" cy="5143500" type="screen16x9"/>
  <p:notesSz cx="6858000" cy="9144000"/>
  <p:embeddedFontLst>
    <p:embeddedFont>
      <p:font typeface="Dosis" pitchFamily="2" charset="0"/>
      <p:regular r:id="rId9"/>
      <p:bold r:id="rId10"/>
    </p:embeddedFont>
    <p:embeddedFont>
      <p:font typeface="Nunito" pitchFamily="2" charset="0"/>
      <p:regular r:id="rId11"/>
      <p:bold r:id="rId12"/>
      <p:italic r:id="rId13"/>
      <p:boldItalic r:id="rId14"/>
    </p:embeddedFont>
    <p:embeddedFont>
      <p:font typeface="Roboto" panose="02000000000000000000" pitchFamily="2"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font" Target="fonts/font8.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3.fntdata"/><Relationship Id="rId5" Type="http://schemas.openxmlformats.org/officeDocument/2006/relationships/slide" Target="slides/slide3.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aldiwachid/Investigate-Hotel-Business-using-Data-Visualization.git"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a:latin typeface="Dosis"/>
                <a:ea typeface="Dosis"/>
                <a:cs typeface="Dosis"/>
                <a:sym typeface="Dosis"/>
              </a:rPr>
              <a:t>Investigate Business Hotel using Data Visualization</a:t>
            </a:r>
            <a:endParaRPr sz="3180">
              <a:latin typeface="Dosis"/>
              <a:ea typeface="Dosis"/>
              <a:cs typeface="Dosis"/>
              <a:sym typeface="Dosis"/>
            </a:endParaRPr>
          </a:p>
          <a:p>
            <a:pPr marL="0" lvl="0" indent="0" algn="ctr" rtl="0">
              <a:spcBef>
                <a:spcPts val="0"/>
              </a:spcBef>
              <a:spcAft>
                <a:spcPts val="0"/>
              </a:spcAft>
              <a:buSzPts val="990"/>
              <a:buNone/>
            </a:pPr>
            <a:endParaRPr sz="3180">
              <a:latin typeface="Dosis"/>
              <a:ea typeface="Dosis"/>
              <a:cs typeface="Dosis"/>
              <a:sym typeface="Dosis"/>
            </a:endParaRPr>
          </a:p>
        </p:txBody>
      </p:sp>
      <p:sp>
        <p:nvSpPr>
          <p:cNvPr id="100" name="Google Shape;100;p25"/>
          <p:cNvSpPr txBox="1"/>
          <p:nvPr/>
        </p:nvSpPr>
        <p:spPr>
          <a:xfrm>
            <a:off x="5959950" y="489800"/>
            <a:ext cx="2402400" cy="9953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Created by: </a:t>
            </a: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Aldi Wachid Arifin</a:t>
            </a:r>
            <a:endParaRPr lang="en-US"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rPr>
              <a:t>Aldiwac.99@gmail.com </a:t>
            </a: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rPr>
              <a:t>www.linkedin.com/in/aldi-wachid-arifin-393116154/</a:t>
            </a:r>
          </a:p>
        </p:txBody>
      </p:sp>
      <p:sp>
        <p:nvSpPr>
          <p:cNvPr id="102" name="Google Shape;102;p25"/>
          <p:cNvSpPr txBox="1">
            <a:spLocks noGrp="1"/>
          </p:cNvSpPr>
          <p:nvPr>
            <p:ph type="subTitle" idx="1"/>
          </p:nvPr>
        </p:nvSpPr>
        <p:spPr>
          <a:xfrm>
            <a:off x="4665149" y="1726175"/>
            <a:ext cx="4297875"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ID" sz="1217" dirty="0">
                <a:solidFill>
                  <a:schemeClr val="dk1"/>
                </a:solidFill>
                <a:latin typeface="Nunito"/>
                <a:ea typeface="Nunito"/>
                <a:cs typeface="Nunito"/>
                <a:sym typeface="Nunito"/>
              </a:rPr>
              <a:t>Halo, </a:t>
            </a:r>
            <a:r>
              <a:rPr lang="en-ID" sz="1217" dirty="0" err="1">
                <a:solidFill>
                  <a:schemeClr val="dk1"/>
                </a:solidFill>
                <a:latin typeface="Nunito"/>
                <a:ea typeface="Nunito"/>
                <a:cs typeface="Nunito"/>
                <a:sym typeface="Nunito"/>
              </a:rPr>
              <a:t>nama</a:t>
            </a:r>
            <a:r>
              <a:rPr lang="en-ID" sz="1217" dirty="0">
                <a:solidFill>
                  <a:schemeClr val="dk1"/>
                </a:solidFill>
                <a:latin typeface="Nunito"/>
                <a:ea typeface="Nunito"/>
                <a:cs typeface="Nunito"/>
                <a:sym typeface="Nunito"/>
              </a:rPr>
              <a:t> </a:t>
            </a:r>
            <a:r>
              <a:rPr lang="en-ID" sz="1217" dirty="0" err="1">
                <a:solidFill>
                  <a:schemeClr val="dk1"/>
                </a:solidFill>
                <a:latin typeface="Nunito"/>
                <a:ea typeface="Nunito"/>
                <a:cs typeface="Nunito"/>
                <a:sym typeface="Nunito"/>
              </a:rPr>
              <a:t>saya</a:t>
            </a:r>
            <a:r>
              <a:rPr lang="en-ID" sz="1217" dirty="0">
                <a:solidFill>
                  <a:schemeClr val="dk1"/>
                </a:solidFill>
                <a:latin typeface="Nunito"/>
                <a:ea typeface="Nunito"/>
                <a:cs typeface="Nunito"/>
                <a:sym typeface="Nunito"/>
              </a:rPr>
              <a:t> Aldi. Saya </a:t>
            </a:r>
            <a:r>
              <a:rPr lang="en-ID" sz="1217" dirty="0" err="1">
                <a:solidFill>
                  <a:schemeClr val="dk1"/>
                </a:solidFill>
                <a:latin typeface="Nunito"/>
                <a:ea typeface="Nunito"/>
                <a:cs typeface="Nunito"/>
                <a:sym typeface="Nunito"/>
              </a:rPr>
              <a:t>seorang</a:t>
            </a:r>
            <a:r>
              <a:rPr lang="en-ID" sz="1217" dirty="0">
                <a:solidFill>
                  <a:schemeClr val="dk1"/>
                </a:solidFill>
                <a:latin typeface="Nunito"/>
                <a:ea typeface="Nunito"/>
                <a:cs typeface="Nunito"/>
                <a:sym typeface="Nunito"/>
              </a:rPr>
              <a:t> Fresh Graduates </a:t>
            </a:r>
            <a:r>
              <a:rPr lang="en-ID" sz="1217" dirty="0" err="1">
                <a:solidFill>
                  <a:schemeClr val="dk1"/>
                </a:solidFill>
                <a:latin typeface="Nunito"/>
                <a:ea typeface="Nunito"/>
                <a:cs typeface="Nunito"/>
                <a:sym typeface="Nunito"/>
              </a:rPr>
              <a:t>dari</a:t>
            </a:r>
            <a:r>
              <a:rPr lang="en-ID" sz="1217" dirty="0">
                <a:solidFill>
                  <a:schemeClr val="dk1"/>
                </a:solidFill>
                <a:latin typeface="Nunito"/>
                <a:ea typeface="Nunito"/>
                <a:cs typeface="Nunito"/>
                <a:sym typeface="Nunito"/>
              </a:rPr>
              <a:t> </a:t>
            </a:r>
            <a:r>
              <a:rPr lang="en-ID" sz="1217" dirty="0" err="1">
                <a:solidFill>
                  <a:schemeClr val="dk1"/>
                </a:solidFill>
                <a:latin typeface="Nunito"/>
                <a:ea typeface="Nunito"/>
                <a:cs typeface="Nunito"/>
                <a:sym typeface="Nunito"/>
              </a:rPr>
              <a:t>Institut</a:t>
            </a:r>
            <a:r>
              <a:rPr lang="en-ID" sz="1217" dirty="0">
                <a:solidFill>
                  <a:schemeClr val="dk1"/>
                </a:solidFill>
                <a:latin typeface="Nunito"/>
                <a:ea typeface="Nunito"/>
                <a:cs typeface="Nunito"/>
                <a:sym typeface="Nunito"/>
              </a:rPr>
              <a:t> </a:t>
            </a:r>
            <a:r>
              <a:rPr lang="en-ID" sz="1217" dirty="0" err="1">
                <a:solidFill>
                  <a:schemeClr val="dk1"/>
                </a:solidFill>
                <a:latin typeface="Nunito"/>
                <a:ea typeface="Nunito"/>
                <a:cs typeface="Nunito"/>
                <a:sym typeface="Nunito"/>
              </a:rPr>
              <a:t>Teknologi</a:t>
            </a:r>
            <a:r>
              <a:rPr lang="en-ID" sz="1217" dirty="0">
                <a:solidFill>
                  <a:schemeClr val="dk1"/>
                </a:solidFill>
                <a:latin typeface="Nunito"/>
                <a:ea typeface="Nunito"/>
                <a:cs typeface="Nunito"/>
                <a:sym typeface="Nunito"/>
              </a:rPr>
              <a:t> Adhi </a:t>
            </a:r>
            <a:r>
              <a:rPr lang="en-ID" sz="1217" dirty="0" err="1">
                <a:solidFill>
                  <a:schemeClr val="dk1"/>
                </a:solidFill>
                <a:latin typeface="Nunito"/>
                <a:ea typeface="Nunito"/>
                <a:cs typeface="Nunito"/>
                <a:sym typeface="Nunito"/>
              </a:rPr>
              <a:t>Tama</a:t>
            </a:r>
            <a:r>
              <a:rPr lang="en-ID" sz="1217" dirty="0">
                <a:solidFill>
                  <a:schemeClr val="dk1"/>
                </a:solidFill>
                <a:latin typeface="Nunito"/>
                <a:ea typeface="Nunito"/>
                <a:cs typeface="Nunito"/>
                <a:sym typeface="Nunito"/>
              </a:rPr>
              <a:t> Surabaya </a:t>
            </a:r>
            <a:r>
              <a:rPr lang="en-ID" sz="1217" dirty="0" err="1">
                <a:solidFill>
                  <a:schemeClr val="dk1"/>
                </a:solidFill>
                <a:latin typeface="Nunito"/>
                <a:ea typeface="Nunito"/>
                <a:cs typeface="Nunito"/>
                <a:sym typeface="Nunito"/>
              </a:rPr>
              <a:t>jurusan</a:t>
            </a:r>
            <a:r>
              <a:rPr lang="en-ID" sz="1217" dirty="0">
                <a:solidFill>
                  <a:schemeClr val="dk1"/>
                </a:solidFill>
                <a:latin typeface="Nunito"/>
                <a:ea typeface="Nunito"/>
                <a:cs typeface="Nunito"/>
                <a:sym typeface="Nunito"/>
              </a:rPr>
              <a:t> Teknik </a:t>
            </a:r>
            <a:r>
              <a:rPr lang="en-ID" sz="1217" dirty="0" err="1">
                <a:solidFill>
                  <a:schemeClr val="dk1"/>
                </a:solidFill>
                <a:latin typeface="Nunito"/>
                <a:ea typeface="Nunito"/>
                <a:cs typeface="Nunito"/>
                <a:sym typeface="Nunito"/>
              </a:rPr>
              <a:t>Informatika</a:t>
            </a:r>
            <a:r>
              <a:rPr lang="en-ID" sz="1217" dirty="0">
                <a:solidFill>
                  <a:schemeClr val="dk1"/>
                </a:solidFill>
                <a:latin typeface="Nunito"/>
                <a:ea typeface="Nunito"/>
                <a:cs typeface="Nunito"/>
                <a:sym typeface="Nunito"/>
              </a:rPr>
              <a:t>.</a:t>
            </a:r>
          </a:p>
          <a:p>
            <a:pPr marL="0" lvl="0" indent="0" algn="just" rtl="0">
              <a:lnSpc>
                <a:spcPct val="95000"/>
              </a:lnSpc>
              <a:spcBef>
                <a:spcPts val="0"/>
              </a:spcBef>
              <a:spcAft>
                <a:spcPts val="1200"/>
              </a:spcAft>
              <a:buSzPts val="1018"/>
              <a:buNone/>
            </a:pPr>
            <a:r>
              <a:rPr lang="en-ID" sz="1217" dirty="0" err="1">
                <a:latin typeface="Nunito"/>
                <a:ea typeface="Nunito"/>
                <a:cs typeface="Nunito"/>
                <a:sym typeface="Nunito"/>
              </a:rPr>
              <a:t>Saat</a:t>
            </a:r>
            <a:r>
              <a:rPr lang="en-ID" sz="1217" dirty="0">
                <a:latin typeface="Nunito"/>
                <a:ea typeface="Nunito"/>
                <a:cs typeface="Nunito"/>
                <a:sym typeface="Nunito"/>
              </a:rPr>
              <a:t> </a:t>
            </a:r>
            <a:r>
              <a:rPr lang="en-ID" sz="1217" dirty="0" err="1">
                <a:latin typeface="Nunito"/>
                <a:ea typeface="Nunito"/>
                <a:cs typeface="Nunito"/>
                <a:sym typeface="Nunito"/>
              </a:rPr>
              <a:t>kuliah</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menemukan</a:t>
            </a:r>
            <a:r>
              <a:rPr lang="en-ID" sz="1217" dirty="0">
                <a:latin typeface="Nunito"/>
                <a:ea typeface="Nunito"/>
                <a:cs typeface="Nunito"/>
                <a:sym typeface="Nunito"/>
              </a:rPr>
              <a:t> </a:t>
            </a:r>
            <a:r>
              <a:rPr lang="en-ID" sz="1217" dirty="0" err="1">
                <a:latin typeface="Nunito"/>
                <a:ea typeface="Nunito"/>
                <a:cs typeface="Nunito"/>
                <a:sym typeface="Nunito"/>
              </a:rPr>
              <a:t>ketertarikan</a:t>
            </a:r>
            <a:r>
              <a:rPr lang="en-ID" sz="1217" dirty="0">
                <a:latin typeface="Nunito"/>
                <a:ea typeface="Nunito"/>
                <a:cs typeface="Nunito"/>
                <a:sym typeface="Nunito"/>
              </a:rPr>
              <a:t> yang </a:t>
            </a:r>
            <a:r>
              <a:rPr lang="en-ID" sz="1217" dirty="0" err="1">
                <a:latin typeface="Nunito"/>
                <a:ea typeface="Nunito"/>
                <a:cs typeface="Nunito"/>
                <a:sym typeface="Nunito"/>
              </a:rPr>
              <a:t>lebih</a:t>
            </a:r>
            <a:r>
              <a:rPr lang="en-ID" sz="1217" dirty="0">
                <a:latin typeface="Nunito"/>
                <a:ea typeface="Nunito"/>
                <a:cs typeface="Nunito"/>
                <a:sym typeface="Nunito"/>
              </a:rPr>
              <a:t> pada </a:t>
            </a:r>
            <a:r>
              <a:rPr lang="en-ID" sz="1217" dirty="0" err="1">
                <a:latin typeface="Nunito"/>
                <a:ea typeface="Nunito"/>
                <a:cs typeface="Nunito"/>
                <a:sym typeface="Nunito"/>
              </a:rPr>
              <a:t>pengolahan</a:t>
            </a:r>
            <a:r>
              <a:rPr lang="en-ID" sz="1217" dirty="0">
                <a:latin typeface="Nunito"/>
                <a:ea typeface="Nunito"/>
                <a:cs typeface="Nunito"/>
                <a:sym typeface="Nunito"/>
              </a:rPr>
              <a:t> data </a:t>
            </a:r>
            <a:r>
              <a:rPr lang="en-ID" sz="1217" dirty="0" err="1">
                <a:latin typeface="Nunito"/>
                <a:ea typeface="Nunito"/>
                <a:cs typeface="Nunito"/>
                <a:sym typeface="Nunito"/>
              </a:rPr>
              <a:t>melalui</a:t>
            </a:r>
            <a:r>
              <a:rPr lang="en-ID" sz="1217" dirty="0">
                <a:latin typeface="Nunito"/>
                <a:ea typeface="Nunito"/>
                <a:cs typeface="Nunito"/>
                <a:sym typeface="Nunito"/>
              </a:rPr>
              <a:t> salah </a:t>
            </a:r>
            <a:r>
              <a:rPr lang="en-ID" sz="1217" dirty="0" err="1">
                <a:latin typeface="Nunito"/>
                <a:ea typeface="Nunito"/>
                <a:cs typeface="Nunito"/>
                <a:sym typeface="Nunito"/>
              </a:rPr>
              <a:t>satu</a:t>
            </a:r>
            <a:r>
              <a:rPr lang="en-ID" sz="1217" dirty="0">
                <a:latin typeface="Nunito"/>
                <a:ea typeface="Nunito"/>
                <a:cs typeface="Nunito"/>
                <a:sym typeface="Nunito"/>
              </a:rPr>
              <a:t> </a:t>
            </a:r>
            <a:r>
              <a:rPr lang="en-ID" sz="1217" dirty="0" err="1">
                <a:latin typeface="Nunito"/>
                <a:ea typeface="Nunito"/>
                <a:cs typeface="Nunito"/>
                <a:sym typeface="Nunito"/>
              </a:rPr>
              <a:t>mata</a:t>
            </a:r>
            <a:r>
              <a:rPr lang="en-ID" sz="1217" dirty="0">
                <a:latin typeface="Nunito"/>
                <a:ea typeface="Nunito"/>
                <a:cs typeface="Nunito"/>
                <a:sym typeface="Nunito"/>
              </a:rPr>
              <a:t> </a:t>
            </a:r>
            <a:r>
              <a:rPr lang="en-ID" sz="1217" dirty="0" err="1">
                <a:latin typeface="Nunito"/>
                <a:ea typeface="Nunito"/>
                <a:cs typeface="Nunito"/>
                <a:sym typeface="Nunito"/>
              </a:rPr>
              <a:t>kuliah</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yaitu</a:t>
            </a:r>
            <a:r>
              <a:rPr lang="en-ID" sz="1217" dirty="0">
                <a:latin typeface="Nunito"/>
                <a:ea typeface="Nunito"/>
                <a:cs typeface="Nunito"/>
                <a:sym typeface="Nunito"/>
              </a:rPr>
              <a:t> Data Warehouse, </a:t>
            </a:r>
            <a:r>
              <a:rPr lang="en-ID" sz="1217" dirty="0" err="1">
                <a:latin typeface="Nunito"/>
                <a:ea typeface="Nunito"/>
                <a:cs typeface="Nunito"/>
                <a:sym typeface="Nunito"/>
              </a:rPr>
              <a:t>hal</a:t>
            </a:r>
            <a:r>
              <a:rPr lang="en-ID" sz="1217" dirty="0">
                <a:latin typeface="Nunito"/>
                <a:ea typeface="Nunito"/>
                <a:cs typeface="Nunito"/>
                <a:sym typeface="Nunito"/>
              </a:rPr>
              <a:t> </a:t>
            </a:r>
            <a:r>
              <a:rPr lang="en-ID" sz="1217" dirty="0" err="1">
                <a:latin typeface="Nunito"/>
                <a:ea typeface="Nunito"/>
                <a:cs typeface="Nunito"/>
                <a:sym typeface="Nunito"/>
              </a:rPr>
              <a:t>inilah</a:t>
            </a:r>
            <a:r>
              <a:rPr lang="en-ID" sz="1217" dirty="0">
                <a:latin typeface="Nunito"/>
                <a:ea typeface="Nunito"/>
                <a:cs typeface="Nunito"/>
                <a:sym typeface="Nunito"/>
              </a:rPr>
              <a:t> yang </a:t>
            </a:r>
            <a:r>
              <a:rPr lang="en-ID" sz="1217" dirty="0" err="1">
                <a:latin typeface="Nunito"/>
                <a:ea typeface="Nunito"/>
                <a:cs typeface="Nunito"/>
                <a:sym typeface="Nunito"/>
              </a:rPr>
              <a:t>membuat</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mengikuti</a:t>
            </a:r>
            <a:r>
              <a:rPr lang="en-ID" sz="1217" dirty="0">
                <a:latin typeface="Nunito"/>
                <a:ea typeface="Nunito"/>
                <a:cs typeface="Nunito"/>
                <a:sym typeface="Nunito"/>
              </a:rPr>
              <a:t> Bootcamp </a:t>
            </a:r>
            <a:r>
              <a:rPr lang="en-ID" sz="1217" dirty="0" err="1">
                <a:latin typeface="Nunito"/>
                <a:ea typeface="Nunito"/>
                <a:cs typeface="Nunito"/>
                <a:sym typeface="Nunito"/>
              </a:rPr>
              <a:t>Rakamin</a:t>
            </a:r>
            <a:r>
              <a:rPr lang="en-ID" sz="1217" dirty="0">
                <a:latin typeface="Nunito"/>
                <a:ea typeface="Nunito"/>
                <a:cs typeface="Nunito"/>
                <a:sym typeface="Nunito"/>
              </a:rPr>
              <a:t> Data Science, </a:t>
            </a:r>
            <a:r>
              <a:rPr lang="en-ID" sz="1217" dirty="0" err="1">
                <a:latin typeface="Nunito"/>
                <a:ea typeface="Nunito"/>
                <a:cs typeface="Nunito"/>
                <a:sym typeface="Nunito"/>
              </a:rPr>
              <a:t>untuk</a:t>
            </a:r>
            <a:r>
              <a:rPr lang="en-ID" sz="1217" dirty="0">
                <a:latin typeface="Nunito"/>
                <a:ea typeface="Nunito"/>
                <a:cs typeface="Nunito"/>
                <a:sym typeface="Nunito"/>
              </a:rPr>
              <a:t> </a:t>
            </a:r>
            <a:r>
              <a:rPr lang="en-ID" sz="1217" dirty="0" err="1">
                <a:latin typeface="Nunito"/>
                <a:ea typeface="Nunito"/>
                <a:cs typeface="Nunito"/>
                <a:sym typeface="Nunito"/>
              </a:rPr>
              <a:t>mempelajari</a:t>
            </a:r>
            <a:r>
              <a:rPr lang="en-ID" sz="1217" dirty="0">
                <a:latin typeface="Nunito"/>
                <a:ea typeface="Nunito"/>
                <a:cs typeface="Nunito"/>
                <a:sym typeface="Nunito"/>
              </a:rPr>
              <a:t> </a:t>
            </a:r>
            <a:r>
              <a:rPr lang="en-ID" sz="1217" dirty="0" err="1">
                <a:latin typeface="Nunito"/>
                <a:ea typeface="Nunito"/>
                <a:cs typeface="Nunito"/>
                <a:sym typeface="Nunito"/>
              </a:rPr>
              <a:t>cara</a:t>
            </a:r>
            <a:r>
              <a:rPr lang="en-ID" sz="1217" dirty="0">
                <a:latin typeface="Nunito"/>
                <a:ea typeface="Nunito"/>
                <a:cs typeface="Nunito"/>
                <a:sym typeface="Nunito"/>
              </a:rPr>
              <a:t> </a:t>
            </a:r>
            <a:r>
              <a:rPr lang="en-ID" sz="1217" dirty="0" err="1">
                <a:latin typeface="Nunito"/>
                <a:ea typeface="Nunito"/>
                <a:cs typeface="Nunito"/>
                <a:sym typeface="Nunito"/>
              </a:rPr>
              <a:t>menganalis</a:t>
            </a:r>
            <a:r>
              <a:rPr lang="en-ID" sz="1217" dirty="0">
                <a:latin typeface="Nunito"/>
                <a:ea typeface="Nunito"/>
                <a:cs typeface="Nunito"/>
                <a:sym typeface="Nunito"/>
              </a:rPr>
              <a:t> data </a:t>
            </a:r>
            <a:r>
              <a:rPr lang="en-ID" sz="1217" dirty="0" err="1">
                <a:latin typeface="Nunito"/>
                <a:ea typeface="Nunito"/>
                <a:cs typeface="Nunito"/>
                <a:sym typeface="Nunito"/>
              </a:rPr>
              <a:t>untuk</a:t>
            </a:r>
            <a:r>
              <a:rPr lang="en-ID" sz="1217" dirty="0">
                <a:latin typeface="Nunito"/>
                <a:ea typeface="Nunito"/>
                <a:cs typeface="Nunito"/>
                <a:sym typeface="Nunito"/>
              </a:rPr>
              <a:t> </a:t>
            </a:r>
            <a:r>
              <a:rPr lang="en-ID" sz="1217" dirty="0" err="1">
                <a:latin typeface="Nunito"/>
                <a:ea typeface="Nunito"/>
                <a:cs typeface="Nunito"/>
                <a:sym typeface="Nunito"/>
              </a:rPr>
              <a:t>menghasilkan</a:t>
            </a:r>
            <a:r>
              <a:rPr lang="en-ID" sz="1217" dirty="0">
                <a:latin typeface="Nunito"/>
                <a:ea typeface="Nunito"/>
                <a:cs typeface="Nunito"/>
                <a:sym typeface="Nunito"/>
              </a:rPr>
              <a:t> insight.</a:t>
            </a:r>
            <a:r>
              <a:rPr lang="en-ID" sz="1217" dirty="0">
                <a:solidFill>
                  <a:schemeClr val="dk1"/>
                </a:solidFill>
                <a:latin typeface="Nunito"/>
                <a:ea typeface="Nunito"/>
                <a:cs typeface="Nunito"/>
                <a:sym typeface="Nunito"/>
              </a:rPr>
              <a:t> </a:t>
            </a:r>
          </a:p>
          <a:p>
            <a:pPr marL="0" lvl="0" indent="0" algn="just" rtl="0">
              <a:lnSpc>
                <a:spcPct val="95000"/>
              </a:lnSpc>
              <a:spcBef>
                <a:spcPts val="0"/>
              </a:spcBef>
              <a:spcAft>
                <a:spcPts val="1200"/>
              </a:spcAft>
              <a:buSzPts val="1018"/>
              <a:buNone/>
            </a:pPr>
            <a:r>
              <a:rPr lang="en-ID" sz="1217" dirty="0">
                <a:latin typeface="Nunito"/>
                <a:ea typeface="Nunito"/>
                <a:cs typeface="Nunito"/>
                <a:sym typeface="Nunito"/>
              </a:rPr>
              <a:t>Skill yang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pelajari</a:t>
            </a:r>
            <a:r>
              <a:rPr lang="en-ID" sz="1217" dirty="0">
                <a:latin typeface="Nunito"/>
                <a:ea typeface="Nunito"/>
                <a:cs typeface="Nunito"/>
                <a:sym typeface="Nunito"/>
              </a:rPr>
              <a:t> </a:t>
            </a:r>
            <a:r>
              <a:rPr lang="en-ID" sz="1217" dirty="0" err="1">
                <a:latin typeface="Nunito"/>
                <a:ea typeface="Nunito"/>
                <a:cs typeface="Nunito"/>
                <a:sym typeface="Nunito"/>
              </a:rPr>
              <a:t>selama</a:t>
            </a:r>
            <a:r>
              <a:rPr lang="en-ID" sz="1217" dirty="0">
                <a:latin typeface="Nunito"/>
                <a:ea typeface="Nunito"/>
                <a:cs typeface="Nunito"/>
                <a:sym typeface="Nunito"/>
              </a:rPr>
              <a:t> di </a:t>
            </a:r>
            <a:r>
              <a:rPr lang="en-ID" sz="1217" dirty="0" err="1">
                <a:latin typeface="Nunito"/>
                <a:ea typeface="Nunito"/>
                <a:cs typeface="Nunito"/>
                <a:sym typeface="Nunito"/>
              </a:rPr>
              <a:t>bangku</a:t>
            </a:r>
            <a:r>
              <a:rPr lang="en-ID" sz="1217" dirty="0">
                <a:latin typeface="Nunito"/>
                <a:ea typeface="Nunito"/>
                <a:cs typeface="Nunito"/>
                <a:sym typeface="Nunito"/>
              </a:rPr>
              <a:t> </a:t>
            </a:r>
            <a:r>
              <a:rPr lang="en-ID" sz="1217" dirty="0" err="1">
                <a:latin typeface="Nunito"/>
                <a:ea typeface="Nunito"/>
                <a:cs typeface="Nunito"/>
                <a:sym typeface="Nunito"/>
              </a:rPr>
              <a:t>perkuliahaan</a:t>
            </a:r>
            <a:r>
              <a:rPr lang="en-ID" sz="1217" dirty="0">
                <a:latin typeface="Nunito"/>
                <a:ea typeface="Nunito"/>
                <a:cs typeface="Nunito"/>
                <a:sym typeface="Nunito"/>
              </a:rPr>
              <a:t> juga </a:t>
            </a:r>
            <a:r>
              <a:rPr lang="en-ID" sz="1217" dirty="0" err="1">
                <a:latin typeface="Nunito"/>
                <a:ea typeface="Nunito"/>
                <a:cs typeface="Nunito"/>
                <a:sym typeface="Nunito"/>
              </a:rPr>
              <a:t>mendukung</a:t>
            </a:r>
            <a:r>
              <a:rPr lang="en-ID" sz="1217" dirty="0">
                <a:latin typeface="Nunito"/>
                <a:ea typeface="Nunito"/>
                <a:cs typeface="Nunito"/>
                <a:sym typeface="Nunito"/>
              </a:rPr>
              <a:t> </a:t>
            </a:r>
            <a:r>
              <a:rPr lang="en-ID" sz="1217" dirty="0" err="1">
                <a:latin typeface="Nunito"/>
                <a:ea typeface="Nunito"/>
                <a:cs typeface="Nunito"/>
                <a:sym typeface="Nunito"/>
              </a:rPr>
              <a:t>keberhasilan</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seperti</a:t>
            </a:r>
            <a:r>
              <a:rPr lang="en-ID" sz="1217" dirty="0">
                <a:latin typeface="Nunito"/>
                <a:ea typeface="Nunito"/>
                <a:cs typeface="Nunito"/>
                <a:sym typeface="Nunito"/>
              </a:rPr>
              <a:t> Python, SQL, Data Visualization, </a:t>
            </a:r>
            <a:r>
              <a:rPr lang="en-ID" sz="1217" dirty="0" err="1">
                <a:latin typeface="Nunito"/>
                <a:ea typeface="Nunito"/>
                <a:cs typeface="Nunito"/>
                <a:sym typeface="Nunito"/>
              </a:rPr>
              <a:t>dsb</a:t>
            </a:r>
            <a:r>
              <a:rPr lang="en-ID" sz="1217" dirty="0">
                <a:latin typeface="Nunito"/>
                <a:ea typeface="Nunito"/>
                <a:cs typeface="Nunito"/>
                <a:sym typeface="Nunito"/>
              </a:rPr>
              <a:t>. Hal </a:t>
            </a:r>
            <a:r>
              <a:rPr lang="en-ID" sz="1217" dirty="0" err="1">
                <a:latin typeface="Nunito"/>
                <a:ea typeface="Nunito"/>
                <a:cs typeface="Nunito"/>
                <a:sym typeface="Nunito"/>
              </a:rPr>
              <a:t>ini</a:t>
            </a:r>
            <a:r>
              <a:rPr lang="en-ID" sz="1217" dirty="0">
                <a:latin typeface="Nunito"/>
                <a:ea typeface="Nunito"/>
                <a:cs typeface="Nunito"/>
                <a:sym typeface="Nunito"/>
              </a:rPr>
              <a:t> yang </a:t>
            </a:r>
            <a:r>
              <a:rPr lang="en-ID" sz="1217" dirty="0" err="1">
                <a:latin typeface="Nunito"/>
                <a:ea typeface="Nunito"/>
                <a:cs typeface="Nunito"/>
                <a:sym typeface="Nunito"/>
              </a:rPr>
              <a:t>membuat</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yakin</a:t>
            </a:r>
            <a:r>
              <a:rPr lang="en-ID" sz="1217" dirty="0">
                <a:latin typeface="Nunito"/>
                <a:ea typeface="Nunito"/>
                <a:cs typeface="Nunito"/>
                <a:sym typeface="Nunito"/>
              </a:rPr>
              <a:t> </a:t>
            </a:r>
            <a:r>
              <a:rPr lang="en-ID" sz="1217" dirty="0" err="1">
                <a:latin typeface="Nunito"/>
                <a:ea typeface="Nunito"/>
                <a:cs typeface="Nunito"/>
                <a:sym typeface="Nunito"/>
              </a:rPr>
              <a:t>bahwa</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ingin</a:t>
            </a:r>
            <a:r>
              <a:rPr lang="en-ID" sz="1217" dirty="0">
                <a:latin typeface="Nunito"/>
                <a:ea typeface="Nunito"/>
                <a:cs typeface="Nunito"/>
                <a:sym typeface="Nunito"/>
              </a:rPr>
              <a:t> </a:t>
            </a:r>
            <a:r>
              <a:rPr lang="en-ID" sz="1217" dirty="0" err="1">
                <a:latin typeface="Nunito"/>
                <a:ea typeface="Nunito"/>
                <a:cs typeface="Nunito"/>
                <a:sym typeface="Nunito"/>
              </a:rPr>
              <a:t>bekerja</a:t>
            </a:r>
            <a:r>
              <a:rPr lang="en-ID" sz="1217" dirty="0">
                <a:latin typeface="Nunito"/>
                <a:ea typeface="Nunito"/>
                <a:cs typeface="Nunito"/>
                <a:sym typeface="Nunito"/>
              </a:rPr>
              <a:t> </a:t>
            </a:r>
            <a:r>
              <a:rPr lang="en-ID" sz="1217" dirty="0" err="1">
                <a:latin typeface="Nunito"/>
                <a:ea typeface="Nunito"/>
                <a:cs typeface="Nunito"/>
                <a:sym typeface="Nunito"/>
              </a:rPr>
              <a:t>sebagai</a:t>
            </a:r>
            <a:r>
              <a:rPr lang="en-ID" sz="1217" dirty="0">
                <a:latin typeface="Nunito"/>
                <a:ea typeface="Nunito"/>
                <a:cs typeface="Nunito"/>
                <a:sym typeface="Nunito"/>
              </a:rPr>
              <a:t> </a:t>
            </a:r>
            <a:r>
              <a:rPr lang="en-ID" sz="1217" dirty="0" err="1">
                <a:latin typeface="Nunito"/>
                <a:ea typeface="Nunito"/>
                <a:cs typeface="Nunito"/>
                <a:sym typeface="Nunito"/>
              </a:rPr>
              <a:t>seorang</a:t>
            </a:r>
            <a:r>
              <a:rPr lang="en-ID" sz="1217" dirty="0">
                <a:latin typeface="Nunito"/>
                <a:ea typeface="Nunito"/>
                <a:cs typeface="Nunito"/>
                <a:sym typeface="Nunito"/>
              </a:rPr>
              <a:t> Data Scientist </a:t>
            </a:r>
            <a:r>
              <a:rPr lang="en-ID" sz="1217" dirty="0" err="1">
                <a:latin typeface="Nunito"/>
                <a:ea typeface="Nunito"/>
                <a:cs typeface="Nunito"/>
                <a:sym typeface="Nunito"/>
              </a:rPr>
              <a:t>karena</a:t>
            </a:r>
            <a:r>
              <a:rPr lang="en-ID" sz="1217" dirty="0">
                <a:latin typeface="Nunito"/>
                <a:ea typeface="Nunito"/>
                <a:cs typeface="Nunito"/>
                <a:sym typeface="Nunito"/>
              </a:rPr>
              <a:t> </a:t>
            </a:r>
            <a:r>
              <a:rPr lang="en-ID" sz="1217" dirty="0" err="1">
                <a:latin typeface="Nunito"/>
                <a:ea typeface="Nunito"/>
                <a:cs typeface="Nunito"/>
                <a:sym typeface="Nunito"/>
              </a:rPr>
              <a:t>pengalaman</a:t>
            </a:r>
            <a:r>
              <a:rPr lang="en-ID" sz="1217" dirty="0">
                <a:latin typeface="Nunito"/>
                <a:ea typeface="Nunito"/>
                <a:cs typeface="Nunito"/>
                <a:sym typeface="Nunito"/>
              </a:rPr>
              <a:t> dan skill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dapat</a:t>
            </a:r>
            <a:r>
              <a:rPr lang="en-ID" sz="1217" dirty="0">
                <a:latin typeface="Nunito"/>
                <a:ea typeface="Nunito"/>
                <a:cs typeface="Nunito"/>
                <a:sym typeface="Nunito"/>
              </a:rPr>
              <a:t> </a:t>
            </a:r>
            <a:r>
              <a:rPr lang="en-ID" sz="1217" dirty="0" err="1">
                <a:latin typeface="Nunito"/>
                <a:ea typeface="Nunito"/>
                <a:cs typeface="Nunito"/>
                <a:sym typeface="Nunito"/>
              </a:rPr>
              <a:t>membantu</a:t>
            </a:r>
            <a:r>
              <a:rPr lang="en-ID" sz="1217" dirty="0">
                <a:latin typeface="Nunito"/>
                <a:ea typeface="Nunito"/>
                <a:cs typeface="Nunito"/>
                <a:sym typeface="Nunito"/>
              </a:rPr>
              <a:t> </a:t>
            </a:r>
            <a:r>
              <a:rPr lang="en-ID" sz="1217" dirty="0" err="1">
                <a:latin typeface="Nunito"/>
                <a:ea typeface="Nunito"/>
                <a:cs typeface="Nunito"/>
                <a:sym typeface="Nunito"/>
              </a:rPr>
              <a:t>bisnis</a:t>
            </a:r>
            <a:r>
              <a:rPr lang="en-ID" sz="1217" dirty="0">
                <a:latin typeface="Nunito"/>
                <a:ea typeface="Nunito"/>
                <a:cs typeface="Nunito"/>
                <a:sym typeface="Nunito"/>
              </a:rPr>
              <a:t> pada </a:t>
            </a:r>
            <a:r>
              <a:rPr lang="en-ID" sz="1217" dirty="0" err="1">
                <a:latin typeface="Nunito"/>
                <a:ea typeface="Nunito"/>
                <a:cs typeface="Nunito"/>
                <a:sym typeface="Nunito"/>
              </a:rPr>
              <a:t>perusahaan</a:t>
            </a:r>
            <a:r>
              <a:rPr lang="en-ID" sz="1217" dirty="0">
                <a:latin typeface="Nunito"/>
                <a:ea typeface="Nunito"/>
                <a:cs typeface="Nunito"/>
                <a:sym typeface="Nunito"/>
              </a:rPr>
              <a:t>.</a:t>
            </a:r>
            <a:endParaRPr lang="en-ID" sz="2790" dirty="0"/>
          </a:p>
        </p:txBody>
      </p:sp>
      <p:pic>
        <p:nvPicPr>
          <p:cNvPr id="2" name="Picture 1" descr="A person in a suit&#10;&#10;Description automatically generated with medium confidence">
            <a:extLst>
              <a:ext uri="{FF2B5EF4-FFF2-40B4-BE49-F238E27FC236}">
                <a16:creationId xmlns:a16="http://schemas.microsoft.com/office/drawing/2014/main" id="{B34DBD0C-0664-64A0-5B3D-AC65C74C8C96}"/>
              </a:ext>
            </a:extLst>
          </p:cNvPr>
          <p:cNvPicPr>
            <a:picLocks noChangeAspect="1"/>
          </p:cNvPicPr>
          <p:nvPr/>
        </p:nvPicPr>
        <p:blipFill rotWithShape="1">
          <a:blip r:embed="rId4"/>
          <a:srcRect l="2210" t="6330" r="3682" b="31166"/>
          <a:stretch/>
        </p:blipFill>
        <p:spPr>
          <a:xfrm>
            <a:off x="4654516" y="409375"/>
            <a:ext cx="1229234" cy="1229226"/>
          </a:xfrm>
          <a:prstGeom prst="flowChartConnector">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a:solidFill>
                  <a:schemeClr val="dk1"/>
                </a:solidFill>
                <a:latin typeface="Dosis"/>
                <a:ea typeface="Dosis"/>
                <a:cs typeface="Dosis"/>
                <a:sym typeface="Dosis"/>
              </a:rPr>
              <a:t>“Sangat penting bagi suatu perusahaan untuk selalu menganalisa performa bisnisnya. Pada kesempatan kali ini, kita akan lebih mendalami bisnis dalam bidang perhotelan. Fokus yang kita tuju adalah untuk mengetahui bagaimana perilaku pelanggan kita dalam melakukan pemesanan hotel, dan hubungannya terhadap tingkat pembatalan pemesanan hotel. Hasil dari insight yang kita temukan akan kita sajikan dalam bentuk data visualisasi agar lebih mudah dipahami dan bersifat lebih persuasif.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Preprocessing</a:t>
            </a:r>
            <a:endParaRPr b="1" dirty="0"/>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 sz="1500">
                <a:solidFill>
                  <a:schemeClr val="dk1"/>
                </a:solidFill>
              </a:rPr>
              <a:t>Tulislah proses data preprocessing yang kamu lakukan, dan jelaskan secara singkat bagaimana kamu melakukannya, dan alasan mengapa kamu melakukan proses tersebut.</a:t>
            </a:r>
            <a:br>
              <a:rPr lang="en" sz="1500">
                <a:solidFill>
                  <a:schemeClr val="dk1"/>
                </a:solidFill>
              </a:rPr>
            </a:br>
            <a:endParaRPr sz="1500">
              <a:solidFill>
                <a:schemeClr val="dk1"/>
              </a:solidFill>
            </a:endParaRPr>
          </a:p>
          <a:p>
            <a:pPr marL="457200" lvl="0" indent="-323850" algn="l" rtl="0">
              <a:spcBef>
                <a:spcPts val="0"/>
              </a:spcBef>
              <a:spcAft>
                <a:spcPts val="0"/>
              </a:spcAft>
              <a:buClr>
                <a:schemeClr val="dk1"/>
              </a:buClr>
              <a:buSzPts val="1500"/>
              <a:buChar char="●"/>
            </a:pPr>
            <a:r>
              <a:rPr lang="en" sz="1500">
                <a:solidFill>
                  <a:schemeClr val="dk1"/>
                </a:solidFill>
              </a:rPr>
              <a:t>Source code yang sudah kamu buat, dapat ditampilkan dan berikan link untuk mengakses file tersebut. Contohnya seperti di pojok kanan bawah.</a:t>
            </a:r>
            <a:endParaRPr sz="150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5B21E94-0A75-4180-ED02-7B16E747C80E}"/>
              </a:ext>
            </a:extLst>
          </p:cNvPr>
          <p:cNvSpPr>
            <a:spLocks noGrp="1"/>
          </p:cNvSpPr>
          <p:nvPr>
            <p:ph type="body" idx="1"/>
          </p:nvPr>
        </p:nvSpPr>
        <p:spPr>
          <a:xfrm>
            <a:off x="311700" y="1180214"/>
            <a:ext cx="8520600" cy="3880883"/>
          </a:xfrm>
        </p:spPr>
        <p:txBody>
          <a:bodyPr>
            <a:normAutofit/>
          </a:bodyPr>
          <a:lstStyle/>
          <a:p>
            <a:pPr marL="114300" indent="0">
              <a:buNone/>
            </a:pPr>
            <a:r>
              <a:rPr lang="en-US" sz="1600" b="1" dirty="0"/>
              <a:t>1. Data Cleaning</a:t>
            </a:r>
          </a:p>
          <a:p>
            <a:pPr marL="114300" indent="0">
              <a:buNone/>
            </a:pPr>
            <a:r>
              <a:rPr lang="en-US" sz="1600" dirty="0"/>
              <a:t>1.1 Handle Duplicated Data </a:t>
            </a:r>
          </a:p>
          <a:p>
            <a:pPr marL="114300" indent="0">
              <a:buNone/>
            </a:pPr>
            <a:r>
              <a:rPr lang="en-US" sz="1600" dirty="0"/>
              <a:t>	</a:t>
            </a:r>
            <a:r>
              <a:rPr lang="en-US" sz="1600" dirty="0" err="1"/>
              <a:t>Menghapus</a:t>
            </a:r>
            <a:r>
              <a:rPr lang="en-US" sz="1600" dirty="0"/>
              <a:t> data yang </a:t>
            </a:r>
            <a:r>
              <a:rPr lang="en-US" sz="1600" dirty="0" err="1"/>
              <a:t>ganda</a:t>
            </a:r>
            <a:r>
              <a:rPr lang="en-US" sz="1600" dirty="0"/>
              <a:t> / </a:t>
            </a:r>
            <a:r>
              <a:rPr lang="en-US" sz="1600" dirty="0" err="1"/>
              <a:t>duplikat</a:t>
            </a:r>
            <a:r>
              <a:rPr lang="en-US" sz="1600" dirty="0"/>
              <a:t>.</a:t>
            </a:r>
          </a:p>
          <a:p>
            <a:pPr marL="114300" indent="0">
              <a:buNone/>
            </a:pPr>
            <a:r>
              <a:rPr lang="en-US" sz="1600" dirty="0"/>
              <a:t>1.2 Handle Missing Value</a:t>
            </a:r>
          </a:p>
          <a:p>
            <a:pPr marL="114300" indent="0">
              <a:buNone/>
            </a:pPr>
            <a:r>
              <a:rPr lang="en-US" sz="1600" dirty="0"/>
              <a:t>	</a:t>
            </a:r>
            <a:r>
              <a:rPr lang="en-US" sz="1600" dirty="0" err="1"/>
              <a:t>Menghapus</a:t>
            </a:r>
            <a:r>
              <a:rPr lang="en-US" sz="1600" dirty="0"/>
              <a:t> data yang </a:t>
            </a:r>
            <a:r>
              <a:rPr lang="en-US" sz="1600" dirty="0" err="1"/>
              <a:t>tidak</a:t>
            </a:r>
            <a:r>
              <a:rPr lang="en-US" sz="1600" dirty="0"/>
              <a:t> </a:t>
            </a:r>
            <a:r>
              <a:rPr lang="en-US" sz="1600" dirty="0" err="1"/>
              <a:t>memiliki</a:t>
            </a:r>
            <a:r>
              <a:rPr lang="en-US" sz="1600" dirty="0"/>
              <a:t> </a:t>
            </a:r>
            <a:r>
              <a:rPr lang="en-US" sz="1600" dirty="0" err="1"/>
              <a:t>nilai</a:t>
            </a:r>
            <a:r>
              <a:rPr lang="en-US" sz="1600" dirty="0"/>
              <a:t> / value.</a:t>
            </a:r>
          </a:p>
          <a:p>
            <a:pPr marL="114300" indent="0">
              <a:buNone/>
            </a:pPr>
            <a:r>
              <a:rPr lang="en-US" sz="1600" dirty="0"/>
              <a:t>1.3 Handle Formatting (Data Type)</a:t>
            </a:r>
          </a:p>
          <a:p>
            <a:pPr marL="114300" indent="0">
              <a:buNone/>
            </a:pPr>
            <a:r>
              <a:rPr lang="en-US" sz="1600" dirty="0"/>
              <a:t>	</a:t>
            </a:r>
            <a:r>
              <a:rPr lang="en-US" sz="1600" dirty="0" err="1"/>
              <a:t>Merubah</a:t>
            </a:r>
            <a:r>
              <a:rPr lang="en-US" sz="1600" dirty="0"/>
              <a:t> </a:t>
            </a:r>
            <a:r>
              <a:rPr lang="en-US" sz="1600" dirty="0" err="1"/>
              <a:t>tipe</a:t>
            </a:r>
            <a:r>
              <a:rPr lang="en-US" sz="1600" dirty="0"/>
              <a:t> data yang </a:t>
            </a:r>
            <a:r>
              <a:rPr lang="en-US" sz="1600" dirty="0" err="1"/>
              <a:t>tidak</a:t>
            </a:r>
            <a:r>
              <a:rPr lang="en-US" sz="1600" dirty="0"/>
              <a:t> </a:t>
            </a:r>
            <a:r>
              <a:rPr lang="en-US" sz="1600" dirty="0" err="1"/>
              <a:t>sesuai</a:t>
            </a:r>
            <a:r>
              <a:rPr lang="en-US" sz="1600" dirty="0"/>
              <a:t> </a:t>
            </a:r>
            <a:r>
              <a:rPr lang="en-US" sz="1600" dirty="0" err="1"/>
              <a:t>dengan</a:t>
            </a:r>
            <a:r>
              <a:rPr lang="en-US" sz="1600" dirty="0"/>
              <a:t> </a:t>
            </a:r>
            <a:r>
              <a:rPr lang="en-US" sz="1600" dirty="0" err="1"/>
              <a:t>tipe</a:t>
            </a:r>
            <a:r>
              <a:rPr lang="en-US" sz="1600" dirty="0"/>
              <a:t> data yang </a:t>
            </a:r>
            <a:r>
              <a:rPr lang="en-US" sz="1600" dirty="0" err="1"/>
              <a:t>seharusnya</a:t>
            </a:r>
            <a:r>
              <a:rPr lang="en-US" sz="1600" dirty="0"/>
              <a:t>.</a:t>
            </a:r>
          </a:p>
          <a:p>
            <a:pPr marL="114300" indent="0">
              <a:buNone/>
            </a:pPr>
            <a:r>
              <a:rPr lang="en-US" sz="1600" dirty="0"/>
              <a:t>1.4 Handle Invalid Values</a:t>
            </a:r>
          </a:p>
          <a:p>
            <a:pPr marL="114300" indent="0">
              <a:buNone/>
            </a:pPr>
            <a:r>
              <a:rPr lang="en-US" sz="1600" dirty="0"/>
              <a:t>	</a:t>
            </a:r>
            <a:r>
              <a:rPr lang="en-US" sz="1600" dirty="0" err="1"/>
              <a:t>Merubah</a:t>
            </a:r>
            <a:r>
              <a:rPr lang="en-US" sz="1600" dirty="0"/>
              <a:t> data yang </a:t>
            </a:r>
            <a:r>
              <a:rPr lang="en-US" sz="1600" dirty="0" err="1"/>
              <a:t>nilainya</a:t>
            </a:r>
            <a:r>
              <a:rPr lang="en-US" sz="1600" dirty="0"/>
              <a:t> </a:t>
            </a:r>
            <a:r>
              <a:rPr lang="en-US" sz="1600" dirty="0" err="1"/>
              <a:t>tidak</a:t>
            </a:r>
            <a:r>
              <a:rPr lang="en-US" sz="1600" dirty="0"/>
              <a:t> </a:t>
            </a:r>
            <a:r>
              <a:rPr lang="en-US" sz="1600" dirty="0" err="1"/>
              <a:t>sesuai</a:t>
            </a:r>
            <a:r>
              <a:rPr lang="en-US" sz="1600" dirty="0"/>
              <a:t>.</a:t>
            </a:r>
          </a:p>
          <a:p>
            <a:pPr marL="114300" indent="0">
              <a:buNone/>
            </a:pPr>
            <a:r>
              <a:rPr lang="en-US" sz="1600" dirty="0"/>
              <a:t>1.5 Handle Outliers</a:t>
            </a:r>
          </a:p>
          <a:p>
            <a:pPr marL="114300" indent="0">
              <a:buNone/>
            </a:pPr>
            <a:r>
              <a:rPr lang="en-US" sz="1600" dirty="0"/>
              <a:t>	</a:t>
            </a:r>
            <a:r>
              <a:rPr lang="en-US" sz="1600" dirty="0" err="1"/>
              <a:t>Menghapus</a:t>
            </a:r>
            <a:r>
              <a:rPr lang="en-US" sz="1600" dirty="0"/>
              <a:t> data yang </a:t>
            </a:r>
            <a:r>
              <a:rPr lang="en-US" sz="1600" dirty="0" err="1"/>
              <a:t>nilainya</a:t>
            </a:r>
            <a:r>
              <a:rPr lang="en-US" sz="1600" dirty="0"/>
              <a:t> </a:t>
            </a:r>
            <a:r>
              <a:rPr lang="en-US" sz="1600" dirty="0" err="1"/>
              <a:t>ekstrim</a:t>
            </a:r>
            <a:r>
              <a:rPr lang="en-US" sz="1600" dirty="0"/>
              <a:t>.</a:t>
            </a:r>
          </a:p>
          <a:p>
            <a:pPr marL="114300" indent="0">
              <a:buNone/>
            </a:pPr>
            <a:endParaRPr lang="en-US" dirty="0"/>
          </a:p>
        </p:txBody>
      </p:sp>
      <p:sp>
        <p:nvSpPr>
          <p:cNvPr id="4" name="Google Shape;113;p27">
            <a:extLst>
              <a:ext uri="{FF2B5EF4-FFF2-40B4-BE49-F238E27FC236}">
                <a16:creationId xmlns:a16="http://schemas.microsoft.com/office/drawing/2014/main" id="{F62A2FD3-5483-78ED-319F-53CF83D016AB}"/>
              </a:ext>
            </a:extLst>
          </p:cNvPr>
          <p:cNvSpPr txBox="1">
            <a:spLocks noGrp="1"/>
          </p:cNvSpPr>
          <p:nvPr>
            <p:ph type="title"/>
          </p:nvPr>
        </p:nvSpPr>
        <p:spPr>
          <a:xfrm>
            <a:off x="311150" y="-12700"/>
            <a:ext cx="7632700" cy="573088"/>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Preprocessing</a:t>
            </a:r>
            <a:endParaRPr b="1" dirty="0"/>
          </a:p>
        </p:txBody>
      </p:sp>
    </p:spTree>
    <p:extLst>
      <p:ext uri="{BB962C8B-B14F-4D97-AF65-F5344CB8AC3E}">
        <p14:creationId xmlns:p14="http://schemas.microsoft.com/office/powerpoint/2010/main" val="30727991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5B21E94-0A75-4180-ED02-7B16E747C80E}"/>
              </a:ext>
            </a:extLst>
          </p:cNvPr>
          <p:cNvSpPr>
            <a:spLocks noGrp="1"/>
          </p:cNvSpPr>
          <p:nvPr>
            <p:ph type="body" idx="1"/>
          </p:nvPr>
        </p:nvSpPr>
        <p:spPr>
          <a:xfrm>
            <a:off x="311700" y="1190842"/>
            <a:ext cx="8520600" cy="3763925"/>
          </a:xfrm>
        </p:spPr>
        <p:txBody>
          <a:bodyPr>
            <a:normAutofit/>
          </a:bodyPr>
          <a:lstStyle/>
          <a:p>
            <a:pPr marL="114300" indent="0">
              <a:buNone/>
            </a:pPr>
            <a:r>
              <a:rPr lang="en-US" sz="1600" b="1" dirty="0"/>
              <a:t>2. Data Transformation</a:t>
            </a:r>
          </a:p>
          <a:p>
            <a:pPr marL="114300" indent="0">
              <a:buNone/>
            </a:pPr>
            <a:r>
              <a:rPr lang="en-US" sz="1600" dirty="0"/>
              <a:t>2.1 Feature Selection</a:t>
            </a:r>
          </a:p>
          <a:p>
            <a:pPr marL="114300" indent="0">
              <a:buNone/>
            </a:pPr>
            <a:r>
              <a:rPr lang="en-US" sz="1600" dirty="0"/>
              <a:t>	</a:t>
            </a:r>
            <a:r>
              <a:rPr lang="en-US" sz="1600" dirty="0" err="1"/>
              <a:t>Membuang</a:t>
            </a:r>
            <a:r>
              <a:rPr lang="en-US" sz="1600" dirty="0"/>
              <a:t> </a:t>
            </a:r>
            <a:r>
              <a:rPr lang="en-US" sz="1600" dirty="0" err="1"/>
              <a:t>fitur</a:t>
            </a:r>
            <a:r>
              <a:rPr lang="en-US" sz="1600" dirty="0"/>
              <a:t> yang redundant dan </a:t>
            </a:r>
            <a:r>
              <a:rPr lang="en-US" sz="1600" dirty="0" err="1"/>
              <a:t>tidak</a:t>
            </a:r>
            <a:r>
              <a:rPr lang="en-US" sz="1600" dirty="0"/>
              <a:t> </a:t>
            </a:r>
            <a:r>
              <a:rPr lang="en-US" sz="1600" dirty="0" err="1"/>
              <a:t>relevan</a:t>
            </a:r>
            <a:r>
              <a:rPr lang="en-US" sz="1600" dirty="0"/>
              <a:t>. </a:t>
            </a:r>
          </a:p>
          <a:p>
            <a:pPr marL="114300" indent="0">
              <a:buNone/>
            </a:pPr>
            <a:r>
              <a:rPr lang="en-US" sz="1600" dirty="0"/>
              <a:t>2.2 Feature Encoding</a:t>
            </a:r>
          </a:p>
          <a:p>
            <a:pPr marL="114300" indent="0">
              <a:buNone/>
            </a:pPr>
            <a:r>
              <a:rPr lang="en-US" sz="1600" dirty="0"/>
              <a:t>      	</a:t>
            </a:r>
            <a:r>
              <a:rPr lang="en-US" sz="1600" dirty="0" err="1"/>
              <a:t>Membuat</a:t>
            </a:r>
            <a:r>
              <a:rPr lang="en-US" sz="1600" dirty="0"/>
              <a:t> </a:t>
            </a:r>
            <a:r>
              <a:rPr lang="en-US" sz="1600" dirty="0" err="1"/>
              <a:t>fitur</a:t>
            </a:r>
            <a:r>
              <a:rPr lang="en-US" sz="1600" dirty="0"/>
              <a:t> </a:t>
            </a:r>
            <a:r>
              <a:rPr lang="en-US" sz="1600" dirty="0" err="1"/>
              <a:t>baru</a:t>
            </a:r>
            <a:r>
              <a:rPr lang="en-US" sz="1600" dirty="0"/>
              <a:t> </a:t>
            </a:r>
            <a:r>
              <a:rPr lang="en-US" sz="1600" dirty="0" err="1"/>
              <a:t>dari</a:t>
            </a:r>
            <a:r>
              <a:rPr lang="en-US" sz="1600" dirty="0"/>
              <a:t> </a:t>
            </a:r>
            <a:r>
              <a:rPr lang="en-US" sz="1600" dirty="0" err="1"/>
              <a:t>fitur</a:t>
            </a:r>
            <a:r>
              <a:rPr lang="en-US" sz="1600" dirty="0"/>
              <a:t> yang </a:t>
            </a:r>
            <a:r>
              <a:rPr lang="en-US" sz="1600" dirty="0" err="1"/>
              <a:t>telah</a:t>
            </a:r>
            <a:r>
              <a:rPr lang="en-US" sz="1600" dirty="0"/>
              <a:t> </a:t>
            </a:r>
            <a:r>
              <a:rPr lang="en-US" sz="1600" dirty="0" err="1"/>
              <a:t>ada</a:t>
            </a:r>
            <a:r>
              <a:rPr lang="en-US" sz="1600" dirty="0"/>
              <a:t>.</a:t>
            </a:r>
          </a:p>
          <a:p>
            <a:pPr marL="114300" indent="0">
              <a:buNone/>
            </a:pPr>
            <a:r>
              <a:rPr lang="en-US" sz="1600" dirty="0"/>
              <a:t>2.3 Class Imbalance</a:t>
            </a:r>
          </a:p>
          <a:p>
            <a:pPr marL="114300" indent="0">
              <a:buNone/>
            </a:pPr>
            <a:r>
              <a:rPr lang="en-US" sz="1600" dirty="0"/>
              <a:t>	</a:t>
            </a:r>
            <a:r>
              <a:rPr lang="en-US" sz="1600" dirty="0" err="1"/>
              <a:t>Mengecek</a:t>
            </a:r>
            <a:r>
              <a:rPr lang="en-US" sz="1600" dirty="0"/>
              <a:t> </a:t>
            </a:r>
            <a:r>
              <a:rPr lang="en-US" sz="1600" dirty="0" err="1"/>
              <a:t>apakah</a:t>
            </a:r>
            <a:r>
              <a:rPr lang="en-US" sz="1600" dirty="0"/>
              <a:t> target </a:t>
            </a:r>
            <a:r>
              <a:rPr lang="en-US" sz="1600" dirty="0" err="1"/>
              <a:t>sudah</a:t>
            </a:r>
            <a:r>
              <a:rPr lang="en-US" sz="1600" dirty="0"/>
              <a:t> </a:t>
            </a:r>
            <a:r>
              <a:rPr lang="en-US" sz="1600" dirty="0" err="1"/>
              <a:t>seimbang</a:t>
            </a:r>
            <a:r>
              <a:rPr lang="en-US" sz="1600" dirty="0"/>
              <a:t> </a:t>
            </a:r>
            <a:r>
              <a:rPr lang="en-US" sz="1600" dirty="0" err="1"/>
              <a:t>atau</a:t>
            </a:r>
            <a:r>
              <a:rPr lang="en-US" sz="1600" dirty="0"/>
              <a:t> </a:t>
            </a:r>
            <a:r>
              <a:rPr lang="en-US" sz="1600" dirty="0" err="1"/>
              <a:t>tidak</a:t>
            </a:r>
            <a:r>
              <a:rPr lang="en-US" sz="1600" dirty="0"/>
              <a:t>.</a:t>
            </a:r>
          </a:p>
          <a:p>
            <a:pPr marL="114300" indent="0">
              <a:buNone/>
            </a:pPr>
            <a:r>
              <a:rPr lang="en-US" sz="1600" dirty="0"/>
              <a:t>2.4 Feature Scaling</a:t>
            </a:r>
          </a:p>
          <a:p>
            <a:pPr marL="114300" indent="0">
              <a:buNone/>
            </a:pPr>
            <a:r>
              <a:rPr lang="en-US" sz="1600" dirty="0"/>
              <a:t>	</a:t>
            </a:r>
            <a:r>
              <a:rPr lang="en-US" sz="1600" dirty="0" err="1"/>
              <a:t>Membuat</a:t>
            </a:r>
            <a:r>
              <a:rPr lang="en-US" sz="1600" dirty="0"/>
              <a:t> data </a:t>
            </a:r>
            <a:r>
              <a:rPr lang="en-US" sz="1600" dirty="0" err="1"/>
              <a:t>bertipe</a:t>
            </a:r>
            <a:r>
              <a:rPr lang="en-US" sz="1600" dirty="0"/>
              <a:t> numeric </a:t>
            </a:r>
            <a:r>
              <a:rPr lang="en-US" sz="1600" dirty="0" err="1"/>
              <a:t>memiliki</a:t>
            </a:r>
            <a:r>
              <a:rPr lang="en-US" sz="1600" dirty="0"/>
              <a:t> </a:t>
            </a:r>
            <a:r>
              <a:rPr lang="en-US" sz="1600" dirty="0" err="1"/>
              <a:t>rentang</a:t>
            </a:r>
            <a:r>
              <a:rPr lang="en-US" sz="1600" dirty="0"/>
              <a:t> </a:t>
            </a:r>
            <a:r>
              <a:rPr lang="en-US" sz="1600" dirty="0" err="1"/>
              <a:t>nilai</a:t>
            </a:r>
            <a:r>
              <a:rPr lang="en-US" sz="1600" dirty="0"/>
              <a:t> (scale) yang </a:t>
            </a:r>
            <a:r>
              <a:rPr lang="en-US" sz="1600" dirty="0" err="1"/>
              <a:t>sama</a:t>
            </a:r>
            <a:r>
              <a:rPr lang="en-US" sz="1600" dirty="0"/>
              <a:t>.</a:t>
            </a:r>
          </a:p>
        </p:txBody>
      </p:sp>
      <p:sp>
        <p:nvSpPr>
          <p:cNvPr id="4" name="Google Shape;113;p27">
            <a:extLst>
              <a:ext uri="{FF2B5EF4-FFF2-40B4-BE49-F238E27FC236}">
                <a16:creationId xmlns:a16="http://schemas.microsoft.com/office/drawing/2014/main" id="{F62A2FD3-5483-78ED-319F-53CF83D016AB}"/>
              </a:ext>
            </a:extLst>
          </p:cNvPr>
          <p:cNvSpPr txBox="1">
            <a:spLocks noGrp="1"/>
          </p:cNvSpPr>
          <p:nvPr>
            <p:ph type="title"/>
          </p:nvPr>
        </p:nvSpPr>
        <p:spPr>
          <a:xfrm>
            <a:off x="311150" y="-12700"/>
            <a:ext cx="7632700" cy="573088"/>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Preprocessing</a:t>
            </a:r>
            <a:endParaRPr b="1" dirty="0"/>
          </a:p>
        </p:txBody>
      </p:sp>
      <p:sp>
        <p:nvSpPr>
          <p:cNvPr id="2" name="Google Shape;115;p27">
            <a:extLst>
              <a:ext uri="{FF2B5EF4-FFF2-40B4-BE49-F238E27FC236}">
                <a16:creationId xmlns:a16="http://schemas.microsoft.com/office/drawing/2014/main" id="{4915568B-D223-75DD-FC39-AC262AC0FFFD}"/>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hlinkClick r:id="rId2"/>
              </a:rPr>
              <a:t>Untuk selengkapnya, dapat melihat jupyter notebook </a:t>
            </a:r>
            <a:r>
              <a:rPr lang="en" sz="1100" dirty="0">
                <a:hlinkClick r:id="rId2"/>
              </a:rPr>
              <a:t>disini</a:t>
            </a:r>
            <a:endParaRPr sz="1100" dirty="0">
              <a:solidFill>
                <a:srgbClr val="000000"/>
              </a:solidFill>
            </a:endParaRPr>
          </a:p>
        </p:txBody>
      </p:sp>
    </p:spTree>
    <p:extLst>
      <p:ext uri="{BB962C8B-B14F-4D97-AF65-F5344CB8AC3E}">
        <p14:creationId xmlns:p14="http://schemas.microsoft.com/office/powerpoint/2010/main" val="364172584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586</TotalTime>
  <Words>414</Words>
  <Application>Microsoft Office PowerPoint</Application>
  <PresentationFormat>On-screen Show (16:9)</PresentationFormat>
  <Paragraphs>37</Paragraphs>
  <Slides>5</Slides>
  <Notes>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5</vt:i4>
      </vt:variant>
    </vt:vector>
  </HeadingPairs>
  <TitlesOfParts>
    <vt:vector size="11" baseType="lpstr">
      <vt:lpstr>Dosis</vt:lpstr>
      <vt:lpstr>Nunito</vt:lpstr>
      <vt:lpstr>Roboto</vt:lpstr>
      <vt:lpstr>Arial</vt:lpstr>
      <vt:lpstr>Simple Light</vt:lpstr>
      <vt:lpstr>Simple Light</vt:lpstr>
      <vt:lpstr>Investigate Business Hotel using Data Visualization </vt:lpstr>
      <vt:lpstr>Overview</vt:lpstr>
      <vt:lpstr>Data Preprocessing</vt:lpstr>
      <vt:lpstr>Data Preprocessing</vt:lpstr>
      <vt:lpstr>Data Preprocessing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Investigate Business Hotel using Data Visualization </dc:title>
  <cp:lastModifiedBy>Aldi Wachid Arifin</cp:lastModifiedBy>
  <cp:revision>14</cp:revision>
  <dcterms:modified xsi:type="dcterms:W3CDTF">2023-01-11T18:40:44Z</dcterms:modified>
</cp:coreProperties>
</file>